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5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1541"/>
    <a:srgbClr val="0088CE"/>
    <a:srgbClr val="7BA797"/>
    <a:srgbClr val="7AA591"/>
    <a:srgbClr val="7CA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4660"/>
  </p:normalViewPr>
  <p:slideViewPr>
    <p:cSldViewPr snapToGrid="0">
      <p:cViewPr varScale="1">
        <p:scale>
          <a:sx n="89" d="100"/>
          <a:sy n="89" d="100"/>
        </p:scale>
        <p:origin x="60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19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7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3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3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3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4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5/14/2016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5/14/2016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0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5/14/2016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8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7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5/14/2016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90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80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7569674" y="2673111"/>
            <a:ext cx="1488378" cy="102659"/>
          </a:xfrm>
          <a:prstGeom prst="rect">
            <a:avLst/>
          </a:prstGeom>
          <a:solidFill>
            <a:srgbClr val="001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995528" y="2144062"/>
            <a:ext cx="1488378" cy="102659"/>
          </a:xfrm>
          <a:prstGeom prst="rect">
            <a:avLst/>
          </a:prstGeom>
          <a:solidFill>
            <a:srgbClr val="001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1752595"/>
            <a:ext cx="1488378" cy="102659"/>
          </a:xfrm>
          <a:prstGeom prst="rect">
            <a:avLst/>
          </a:prstGeom>
          <a:solidFill>
            <a:srgbClr val="001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05" y="356346"/>
            <a:ext cx="6867525" cy="723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8" y="210465"/>
            <a:ext cx="1515487" cy="100367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546962" y="0"/>
            <a:ext cx="3645038" cy="1351745"/>
            <a:chOff x="8405921" y="2286475"/>
            <a:chExt cx="2612039" cy="986470"/>
          </a:xfrm>
        </p:grpSpPr>
        <p:sp>
          <p:nvSpPr>
            <p:cNvPr id="20" name="Isosceles Triangle 19"/>
            <p:cNvSpPr/>
            <p:nvPr/>
          </p:nvSpPr>
          <p:spPr>
            <a:xfrm rot="16200000">
              <a:off x="8321653" y="2370743"/>
              <a:ext cx="986470" cy="817934"/>
            </a:xfrm>
            <a:prstGeom prst="triangle">
              <a:avLst/>
            </a:prstGeom>
            <a:solidFill>
              <a:srgbClr val="008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223855" y="2286475"/>
              <a:ext cx="1794105" cy="986470"/>
            </a:xfrm>
            <a:prstGeom prst="rect">
              <a:avLst/>
            </a:prstGeom>
            <a:solidFill>
              <a:srgbClr val="008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459621" y="-36377"/>
            <a:ext cx="37323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Heather Moore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Elizabeth MacCready</a:t>
            </a:r>
          </a:p>
          <a:p>
            <a:pPr algn="r"/>
            <a:r>
              <a:rPr lang="en-US" sz="2800" b="1" dirty="0" smtClean="0">
                <a:solidFill>
                  <a:schemeClr val="bg1"/>
                </a:solidFill>
              </a:rPr>
              <a:t>Molly Ostheller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01808" y="1384995"/>
            <a:ext cx="4452341" cy="2022105"/>
            <a:chOff x="83110" y="1397409"/>
            <a:chExt cx="4452341" cy="20221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10" y="1397409"/>
              <a:ext cx="4452341" cy="20221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44199" y="1617153"/>
              <a:ext cx="3930162" cy="1582615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8399" y="1590920"/>
              <a:ext cx="1262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Problem</a:t>
              </a:r>
              <a:endParaRPr lang="en-US" sz="2000" b="1" dirty="0">
                <a:solidFill>
                  <a:srgbClr val="00154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" y="1855254"/>
            <a:ext cx="517984" cy="517984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8508438" y="1384995"/>
            <a:ext cx="3481753" cy="5077034"/>
            <a:chOff x="8350086" y="1384995"/>
            <a:chExt cx="3481753" cy="5077034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9" r="15941"/>
            <a:stretch/>
          </p:blipFill>
          <p:spPr>
            <a:xfrm>
              <a:off x="8350086" y="1384995"/>
              <a:ext cx="3481753" cy="50770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8" name="Rectangle 37"/>
            <p:cNvSpPr/>
            <p:nvPr/>
          </p:nvSpPr>
          <p:spPr>
            <a:xfrm>
              <a:off x="8576294" y="1617153"/>
              <a:ext cx="3042139" cy="4638452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576294" y="1637039"/>
              <a:ext cx="1262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Solution</a:t>
              </a:r>
              <a:endParaRPr lang="en-US" sz="2000" b="1" dirty="0">
                <a:solidFill>
                  <a:srgbClr val="00154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01810" y="3340713"/>
            <a:ext cx="4452337" cy="3124402"/>
            <a:chOff x="4718914" y="4007183"/>
            <a:chExt cx="3449191" cy="258666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914" y="4007183"/>
              <a:ext cx="3449191" cy="25866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1" name="Rectangle 40"/>
            <p:cNvSpPr/>
            <p:nvPr/>
          </p:nvSpPr>
          <p:spPr>
            <a:xfrm>
              <a:off x="4897315" y="4220564"/>
              <a:ext cx="3042139" cy="2159904"/>
            </a:xfrm>
            <a:prstGeom prst="rect">
              <a:avLst/>
            </a:pr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8936" y="4206271"/>
              <a:ext cx="1584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Next Steps</a:t>
              </a:r>
              <a:endParaRPr lang="en-US" sz="2000" b="1" dirty="0">
                <a:solidFill>
                  <a:srgbClr val="00154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79" y="2718119"/>
            <a:ext cx="517984" cy="5179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12836" y="3560459"/>
            <a:ext cx="517984" cy="51798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72207" y="6426271"/>
            <a:ext cx="517984" cy="51798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" y="6397476"/>
            <a:ext cx="517984" cy="517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618" y="1875732"/>
            <a:ext cx="3496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majority of shark and ray species are data deficient.</a:t>
            </a:r>
          </a:p>
          <a:p>
            <a:r>
              <a:rPr lang="en-US" sz="1200" dirty="0" smtClean="0"/>
              <a:t>Collaboration and sample sharing between researchers is hampered by distance and </a:t>
            </a:r>
          </a:p>
          <a:p>
            <a:r>
              <a:rPr lang="en-US" sz="1200" dirty="0" smtClean="0"/>
              <a:t>lack of communication opportunities.</a:t>
            </a:r>
          </a:p>
          <a:p>
            <a:r>
              <a:rPr lang="en-US" sz="1200" dirty="0" smtClean="0"/>
              <a:t>This results in wasted samples, and </a:t>
            </a:r>
          </a:p>
          <a:p>
            <a:r>
              <a:rPr lang="en-US" sz="1200" dirty="0" smtClean="0"/>
              <a:t>wasted research opportunities.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906383" y="2090473"/>
            <a:ext cx="26986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</a:t>
            </a:r>
            <a:r>
              <a:rPr lang="en-US" sz="1200" dirty="0" smtClean="0"/>
              <a:t>eb </a:t>
            </a:r>
            <a:r>
              <a:rPr lang="en-US" sz="1200" dirty="0" smtClean="0"/>
              <a:t>app that allows for collaboration between scientists.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Attribution </a:t>
            </a:r>
            <a:r>
              <a:rPr lang="en-US" sz="1200" dirty="0" smtClean="0"/>
              <a:t>of work and samples were at the forefront of the sharing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Reduces anxiety about sharing and collaboration by: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Putting attribution of work and sample ownership at the forefront.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Mimicking existing processes (storage, communication) that researchers are used to, while ‘supercharging’ them with the new database.</a:t>
            </a:r>
          </a:p>
          <a:p>
            <a:pPr lvl="1"/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</a:t>
            </a:r>
            <a:r>
              <a:rPr lang="en-US" sz="1200" dirty="0" smtClean="0"/>
              <a:t>site is cloud hosted for global accessibility through Amazon Web Services, and is custom built using MySQL and PHP on a Twitter Bootstrap framework.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6047" y="3982576"/>
            <a:ext cx="3669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Shark Share will go live for researcher use this summer.</a:t>
            </a:r>
          </a:p>
          <a:p>
            <a:r>
              <a:rPr lang="en-US" sz="1200" dirty="0" smtClean="0"/>
              <a:t>Leveraging the sponsor’s presence and activity in relevant social media networks, they hope to grow their user base significantly in the next year.</a:t>
            </a:r>
          </a:p>
          <a:p>
            <a:r>
              <a:rPr lang="en-US" sz="1200" dirty="0" smtClean="0"/>
              <a:t>The taxonomy will continue to be updated through the interface built to reflect changes in the field.</a:t>
            </a:r>
            <a:endParaRPr lang="en-US" sz="1200" dirty="0"/>
          </a:p>
          <a:p>
            <a:r>
              <a:rPr lang="en-US" sz="1200" dirty="0" smtClean="0"/>
              <a:t>Shark Share will promote the application at a series of conferences throughout the summer.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396346">
            <a:off x="3124569" y="2056264"/>
            <a:ext cx="1369054" cy="1178538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4855956" y="4675639"/>
            <a:ext cx="3450671" cy="1790164"/>
            <a:chOff x="4855957" y="4099528"/>
            <a:chExt cx="3450671" cy="2490133"/>
          </a:xfrm>
        </p:grpSpPr>
        <p:grpSp>
          <p:nvGrpSpPr>
            <p:cNvPr id="52" name="Group 51"/>
            <p:cNvGrpSpPr/>
            <p:nvPr/>
          </p:nvGrpSpPr>
          <p:grpSpPr>
            <a:xfrm>
              <a:off x="4855957" y="4099528"/>
              <a:ext cx="3450671" cy="2490133"/>
              <a:chOff x="110410" y="3555493"/>
              <a:chExt cx="4425041" cy="3094986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10" y="3555493"/>
                <a:ext cx="4425041" cy="309498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334757" y="3901592"/>
                <a:ext cx="3976346" cy="2448055"/>
              </a:xfrm>
              <a:prstGeom prst="rect">
                <a:avLst/>
              </a:prstGeom>
              <a:solidFill>
                <a:srgbClr val="FFFFFF">
                  <a:alpha val="8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69571" y="3791179"/>
                <a:ext cx="2457875" cy="50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154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Our Sponsor</a:t>
                </a:r>
                <a:endParaRPr lang="en-US" sz="2000" b="1" dirty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88576" y="4255388"/>
              <a:ext cx="517984" cy="649921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4992266" y="4662124"/>
              <a:ext cx="3139414" cy="1669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Shark Share Global was founded by </a:t>
              </a:r>
              <a:r>
                <a:rPr lang="en-US" sz="1200" dirty="0" err="1" smtClean="0"/>
                <a:t>Madi</a:t>
              </a:r>
              <a:r>
                <a:rPr lang="en-US" sz="1200" dirty="0" smtClean="0"/>
                <a:t> Green and Lauren Meyer for the purpose of fostering global collaboration amongst their fellow shark scientists. Funding for the project </a:t>
              </a:r>
            </a:p>
            <a:p>
              <a:r>
                <a:rPr lang="en-US" sz="1200" dirty="0" smtClean="0"/>
                <a:t>was provided by a generous grant</a:t>
              </a:r>
            </a:p>
            <a:p>
              <a:r>
                <a:rPr lang="en-US" sz="1200" dirty="0" smtClean="0"/>
                <a:t>from the Save our Seas Foundation.</a:t>
              </a:r>
              <a:endParaRPr lang="en-US" sz="1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749037" y="2362074"/>
            <a:ext cx="56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Data Deficient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3416853" y="2527788"/>
            <a:ext cx="56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Data Sufficient</a:t>
            </a:r>
            <a:endParaRPr 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3836782" y="2894092"/>
            <a:ext cx="72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(Human-Threatened)</a:t>
            </a:r>
            <a:endParaRPr lang="en-US" sz="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46268" y="2263858"/>
            <a:ext cx="360155" cy="389907"/>
          </a:xfrm>
          <a:prstGeom prst="line">
            <a:avLst/>
          </a:prstGeom>
          <a:ln w="19050">
            <a:solidFill>
              <a:srgbClr val="0015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01879" y="2648533"/>
            <a:ext cx="425626" cy="318882"/>
          </a:xfrm>
          <a:prstGeom prst="line">
            <a:avLst/>
          </a:prstGeom>
          <a:ln w="19050">
            <a:solidFill>
              <a:srgbClr val="0015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776146" y="2977111"/>
            <a:ext cx="1109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Of 2,041 species</a:t>
            </a:r>
            <a:endParaRPr lang="en-US" sz="1000" b="1" dirty="0"/>
          </a:p>
        </p:txBody>
      </p:sp>
      <p:grpSp>
        <p:nvGrpSpPr>
          <p:cNvPr id="75" name="Group 74"/>
          <p:cNvGrpSpPr/>
          <p:nvPr/>
        </p:nvGrpSpPr>
        <p:grpSpPr>
          <a:xfrm>
            <a:off x="4855957" y="1384994"/>
            <a:ext cx="3450673" cy="3331054"/>
            <a:chOff x="4855957" y="1384994"/>
            <a:chExt cx="3450673" cy="3331054"/>
          </a:xfrm>
        </p:grpSpPr>
        <p:grpSp>
          <p:nvGrpSpPr>
            <p:cNvPr id="49" name="Group 48"/>
            <p:cNvGrpSpPr/>
            <p:nvPr/>
          </p:nvGrpSpPr>
          <p:grpSpPr>
            <a:xfrm>
              <a:off x="4855957" y="1384994"/>
              <a:ext cx="3450673" cy="3310305"/>
              <a:chOff x="4717432" y="1348618"/>
              <a:chExt cx="3450673" cy="258873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432" y="1348618"/>
                <a:ext cx="3450673" cy="258873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4921698" y="1499949"/>
                <a:ext cx="3042139" cy="2275149"/>
              </a:xfrm>
              <a:prstGeom prst="rect">
                <a:avLst/>
              </a:prstGeom>
              <a:solidFill>
                <a:srgbClr val="FFFFFF">
                  <a:alpha val="8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921698" y="1484732"/>
                <a:ext cx="12621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154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Process</a:t>
                </a:r>
                <a:endParaRPr lang="en-US" sz="2000" b="1" dirty="0">
                  <a:solidFill>
                    <a:srgbClr val="00154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5066905" y="1853726"/>
              <a:ext cx="301489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Gathering our requirements, we learned that our audience is: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Comfortable with basic computer functionality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Storing data in spreadsheet formats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smtClean="0"/>
                <a:t>Not used to online research collaboration and concerned about the sample-sharing process.</a:t>
              </a:r>
            </a:p>
            <a:p>
              <a:r>
                <a:rPr lang="en-US" sz="1200" dirty="0" smtClean="0"/>
                <a:t>We needed to maximize reach, minimize maintenance, and run on low cost. </a:t>
              </a:r>
            </a:p>
            <a:p>
              <a:r>
                <a:rPr lang="en-US" sz="1200" dirty="0" smtClean="0"/>
                <a:t>We needed a low barrier for adoption for both the audience and our sponsor.</a:t>
              </a:r>
            </a:p>
            <a:p>
              <a:r>
                <a:rPr lang="en-US" sz="1200" dirty="0" smtClean="0"/>
                <a:t>We needed to set scope boundaries early to accommodate our small team size.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73" y="2260844"/>
            <a:ext cx="517984" cy="51798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73926" y="5680255"/>
            <a:ext cx="1334202" cy="371644"/>
            <a:chOff x="7125419" y="5689147"/>
            <a:chExt cx="1334202" cy="371644"/>
          </a:xfrm>
        </p:grpSpPr>
        <p:sp>
          <p:nvSpPr>
            <p:cNvPr id="6" name="Rounded Rectangle 5"/>
            <p:cNvSpPr/>
            <p:nvPr/>
          </p:nvSpPr>
          <p:spPr>
            <a:xfrm>
              <a:off x="7125419" y="5689147"/>
              <a:ext cx="1334202" cy="371644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404" y="5696085"/>
              <a:ext cx="1193615" cy="357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4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390</TotalTime>
  <Words>342</Words>
  <Application>Microsoft Office PowerPoint</Application>
  <PresentationFormat>Widescreen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 Light</vt:lpstr>
      <vt:lpstr>Helvetica</vt:lpstr>
      <vt:lpstr>Metropolitan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Moore</dc:creator>
  <cp:lastModifiedBy>Heather Moore</cp:lastModifiedBy>
  <cp:revision>33</cp:revision>
  <dcterms:created xsi:type="dcterms:W3CDTF">2016-05-12T17:37:05Z</dcterms:created>
  <dcterms:modified xsi:type="dcterms:W3CDTF">2016-05-14T18:31:18Z</dcterms:modified>
</cp:coreProperties>
</file>